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57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109" d="100"/>
          <a:sy n="109" d="100"/>
        </p:scale>
        <p:origin x="-72" y="-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B7A5E4-9166-E44C-B279-58BEC2F7BEA8}" type="datetimeFigureOut">
              <a:rPr lang="en-US" smtClean="0"/>
              <a:t>6/21/2012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1E35D2-5888-FA4C-AD48-6965822571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29217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9A773FB-8E00-4B23-9B65-56C2EC2CED4F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 smtClean="0"/>
          </a:p>
        </p:txBody>
      </p:sp>
      <p:sp>
        <p:nvSpPr>
          <p:cNvPr id="144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438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dirty="0" smtClean="0"/>
              <a:t>Go</a:t>
            </a:r>
            <a:r>
              <a:rPr lang="en-US" baseline="0" dirty="0" smtClean="0"/>
              <a:t> over yours as an example. </a:t>
            </a:r>
          </a:p>
          <a:p>
            <a:pPr eaLnBrk="1" hangingPunct="1">
              <a:spcBef>
                <a:spcPct val="0"/>
              </a:spcBef>
            </a:pPr>
            <a:endParaRPr lang="en-US" baseline="0" dirty="0" smtClean="0"/>
          </a:p>
          <a:p>
            <a:pPr eaLnBrk="1" hangingPunct="1">
              <a:spcBef>
                <a:spcPct val="0"/>
              </a:spcBef>
            </a:pPr>
            <a:r>
              <a:rPr lang="en-US" baseline="0" dirty="0" smtClean="0"/>
              <a:t>This is activating prior knowledge *</a:t>
            </a:r>
            <a:endParaRPr lang="en-US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E5DD9-41B6-5B43-9B9B-E2DD01D2A80B}" type="datetimeFigureOut">
              <a:rPr lang="en-US" smtClean="0"/>
              <a:t>6/21/2012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43477-9387-D043-A630-A2C4E2674A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82657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E5DD9-41B6-5B43-9B9B-E2DD01D2A80B}" type="datetimeFigureOut">
              <a:rPr lang="en-US" smtClean="0"/>
              <a:t>6/21/2012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43477-9387-D043-A630-A2C4E2674A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65613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E5DD9-41B6-5B43-9B9B-E2DD01D2A80B}" type="datetimeFigureOut">
              <a:rPr lang="en-US" smtClean="0"/>
              <a:t>6/21/2012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43477-9387-D043-A630-A2C4E2674A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1875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E5DD9-41B6-5B43-9B9B-E2DD01D2A80B}" type="datetimeFigureOut">
              <a:rPr lang="en-US" smtClean="0"/>
              <a:t>6/21/2012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43477-9387-D043-A630-A2C4E2674A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42331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E5DD9-41B6-5B43-9B9B-E2DD01D2A80B}" type="datetimeFigureOut">
              <a:rPr lang="en-US" smtClean="0"/>
              <a:t>6/21/2012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43477-9387-D043-A630-A2C4E2674A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77224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E5DD9-41B6-5B43-9B9B-E2DD01D2A80B}" type="datetimeFigureOut">
              <a:rPr lang="en-US" smtClean="0"/>
              <a:t>6/21/2012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43477-9387-D043-A630-A2C4E2674A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83815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E5DD9-41B6-5B43-9B9B-E2DD01D2A80B}" type="datetimeFigureOut">
              <a:rPr lang="en-US" smtClean="0"/>
              <a:t>6/21/2012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43477-9387-D043-A630-A2C4E2674A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8472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E5DD9-41B6-5B43-9B9B-E2DD01D2A80B}" type="datetimeFigureOut">
              <a:rPr lang="en-US" smtClean="0"/>
              <a:t>6/21/2012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43477-9387-D043-A630-A2C4E2674A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47493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E5DD9-41B6-5B43-9B9B-E2DD01D2A80B}" type="datetimeFigureOut">
              <a:rPr lang="en-US" smtClean="0"/>
              <a:t>6/21/2012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43477-9387-D043-A630-A2C4E2674A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4189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E5DD9-41B6-5B43-9B9B-E2DD01D2A80B}" type="datetimeFigureOut">
              <a:rPr lang="en-US" smtClean="0"/>
              <a:t>6/21/2012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43477-9387-D043-A630-A2C4E2674A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08616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E5DD9-41B6-5B43-9B9B-E2DD01D2A80B}" type="datetimeFigureOut">
              <a:rPr lang="en-US" smtClean="0"/>
              <a:t>6/21/2012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43477-9387-D043-A630-A2C4E2674A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09548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9E5DD9-41B6-5B43-9B9B-E2DD01D2A80B}" type="datetimeFigureOut">
              <a:rPr lang="en-US" smtClean="0"/>
              <a:t>6/21/2012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E43477-9387-D043-A630-A2C4E2674A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35146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554" name="Text Box 2"/>
          <p:cNvSpPr txBox="1">
            <a:spLocks noChangeArrowheads="1"/>
          </p:cNvSpPr>
          <p:nvPr/>
        </p:nvSpPr>
        <p:spPr bwMode="auto">
          <a:xfrm>
            <a:off x="3657600" y="2971800"/>
            <a:ext cx="1949450" cy="58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3200" b="1" dirty="0" smtClean="0">
                <a:cs typeface="Arial"/>
              </a:rPr>
              <a:t>Heather</a:t>
            </a:r>
            <a:endParaRPr lang="en-US" sz="4400" b="1" dirty="0">
              <a:cs typeface="Arial"/>
            </a:endParaRPr>
          </a:p>
        </p:txBody>
      </p:sp>
      <p:sp>
        <p:nvSpPr>
          <p:cNvPr id="279555" name="Oval 3"/>
          <p:cNvSpPr>
            <a:spLocks noChangeArrowheads="1"/>
          </p:cNvSpPr>
          <p:nvPr/>
        </p:nvSpPr>
        <p:spPr bwMode="auto">
          <a:xfrm>
            <a:off x="3810000" y="2514600"/>
            <a:ext cx="1676400" cy="1600200"/>
          </a:xfrm>
          <a:prstGeom prst="ellipse">
            <a:avLst/>
          </a:prstGeom>
          <a:noFill/>
          <a:ln w="762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279557" name="Text Box 5"/>
          <p:cNvSpPr txBox="1">
            <a:spLocks noChangeArrowheads="1"/>
          </p:cNvSpPr>
          <p:nvPr/>
        </p:nvSpPr>
        <p:spPr bwMode="auto">
          <a:xfrm>
            <a:off x="2362200" y="990600"/>
            <a:ext cx="23622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u="sng" dirty="0" smtClean="0">
                <a:cs typeface="Arial"/>
              </a:rPr>
              <a:t>Family Engagement: </a:t>
            </a:r>
            <a:r>
              <a:rPr lang="en-US" sz="2400" dirty="0" smtClean="0">
                <a:cs typeface="Arial"/>
              </a:rPr>
              <a:t>Important but can be challenging </a:t>
            </a:r>
            <a:endParaRPr lang="en-US" sz="2400" dirty="0">
              <a:cs typeface="Arial"/>
            </a:endParaRPr>
          </a:p>
        </p:txBody>
      </p:sp>
      <p:sp>
        <p:nvSpPr>
          <p:cNvPr id="279558" name="Text Box 6"/>
          <p:cNvSpPr txBox="1">
            <a:spLocks noChangeArrowheads="1"/>
          </p:cNvSpPr>
          <p:nvPr/>
        </p:nvSpPr>
        <p:spPr bwMode="auto">
          <a:xfrm>
            <a:off x="3505200" y="533400"/>
            <a:ext cx="25908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400" u="sng" dirty="0" smtClean="0">
                <a:cs typeface="Arial"/>
              </a:rPr>
              <a:t>Data</a:t>
            </a:r>
            <a:r>
              <a:rPr lang="en-US" sz="2400" dirty="0" smtClean="0">
                <a:cs typeface="Arial"/>
              </a:rPr>
              <a:t>: PVAAS, PSSA</a:t>
            </a:r>
            <a:endParaRPr lang="en-US" sz="2400" dirty="0">
              <a:cs typeface="Arial"/>
            </a:endParaRPr>
          </a:p>
        </p:txBody>
      </p:sp>
      <p:sp>
        <p:nvSpPr>
          <p:cNvPr id="279559" name="Rectangle 7"/>
          <p:cNvSpPr>
            <a:spLocks noChangeArrowheads="1"/>
          </p:cNvSpPr>
          <p:nvPr/>
        </p:nvSpPr>
        <p:spPr bwMode="auto">
          <a:xfrm>
            <a:off x="304800" y="152400"/>
            <a:ext cx="8534400" cy="6477000"/>
          </a:xfrm>
          <a:prstGeom prst="rect">
            <a:avLst/>
          </a:prstGeom>
          <a:noFill/>
          <a:ln w="76200">
            <a:solidFill>
              <a:srgbClr val="FF66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279560" name="Text Box 8"/>
          <p:cNvSpPr txBox="1">
            <a:spLocks noChangeArrowheads="1"/>
          </p:cNvSpPr>
          <p:nvPr/>
        </p:nvSpPr>
        <p:spPr bwMode="auto">
          <a:xfrm>
            <a:off x="228600" y="6096000"/>
            <a:ext cx="2286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400" dirty="0">
                <a:cs typeface="Arial"/>
              </a:rPr>
              <a:t>Mr. </a:t>
            </a:r>
            <a:r>
              <a:rPr lang="en-US" sz="2400" dirty="0" err="1">
                <a:cs typeface="Arial"/>
              </a:rPr>
              <a:t>Zoranski</a:t>
            </a:r>
            <a:endParaRPr lang="en-US" sz="2400" dirty="0">
              <a:cs typeface="Arial"/>
            </a:endParaRPr>
          </a:p>
        </p:txBody>
      </p:sp>
      <p:sp>
        <p:nvSpPr>
          <p:cNvPr id="279561" name="Text Box 9"/>
          <p:cNvSpPr txBox="1">
            <a:spLocks noChangeArrowheads="1"/>
          </p:cNvSpPr>
          <p:nvPr/>
        </p:nvSpPr>
        <p:spPr bwMode="auto">
          <a:xfrm>
            <a:off x="2286000" y="4648200"/>
            <a:ext cx="2590800" cy="1200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400" u="sng" dirty="0" smtClean="0">
                <a:cs typeface="Arial"/>
              </a:rPr>
              <a:t>Transitions</a:t>
            </a:r>
            <a:r>
              <a:rPr lang="en-US" sz="2400" dirty="0" smtClean="0">
                <a:cs typeface="Arial"/>
              </a:rPr>
              <a:t>: How many are too many?</a:t>
            </a:r>
            <a:endParaRPr lang="en-US" sz="2400" dirty="0">
              <a:cs typeface="Arial"/>
            </a:endParaRPr>
          </a:p>
        </p:txBody>
      </p:sp>
      <p:sp>
        <p:nvSpPr>
          <p:cNvPr id="279562" name="Text Box 10"/>
          <p:cNvSpPr txBox="1">
            <a:spLocks noChangeArrowheads="1"/>
          </p:cNvSpPr>
          <p:nvPr/>
        </p:nvSpPr>
        <p:spPr bwMode="auto">
          <a:xfrm>
            <a:off x="1676400" y="3124200"/>
            <a:ext cx="19812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400" u="sng" dirty="0" smtClean="0">
                <a:cs typeface="Arial"/>
              </a:rPr>
              <a:t>Building Blocks: </a:t>
            </a:r>
            <a:r>
              <a:rPr lang="en-US" sz="2400" dirty="0" smtClean="0">
                <a:cs typeface="Arial"/>
              </a:rPr>
              <a:t>Preschool teacher</a:t>
            </a:r>
            <a:endParaRPr lang="en-US" sz="2400" dirty="0">
              <a:cs typeface="Arial"/>
            </a:endParaRPr>
          </a:p>
        </p:txBody>
      </p:sp>
      <p:sp>
        <p:nvSpPr>
          <p:cNvPr id="279563" name="Text Box 11"/>
          <p:cNvSpPr txBox="1">
            <a:spLocks noChangeArrowheads="1"/>
          </p:cNvSpPr>
          <p:nvPr/>
        </p:nvSpPr>
        <p:spPr bwMode="auto">
          <a:xfrm>
            <a:off x="4191000" y="5562600"/>
            <a:ext cx="25908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400" u="sng" dirty="0" smtClean="0">
                <a:cs typeface="Arial"/>
              </a:rPr>
              <a:t>LDC</a:t>
            </a:r>
            <a:r>
              <a:rPr lang="en-US" sz="2400" dirty="0" smtClean="0">
                <a:cs typeface="Arial"/>
              </a:rPr>
              <a:t>: SAS??</a:t>
            </a:r>
            <a:endParaRPr lang="en-US" sz="2400" dirty="0">
              <a:cs typeface="Arial"/>
            </a:endParaRPr>
          </a:p>
        </p:txBody>
      </p:sp>
      <p:sp>
        <p:nvSpPr>
          <p:cNvPr id="279564" name="Text Box 12"/>
          <p:cNvSpPr txBox="1">
            <a:spLocks noChangeArrowheads="1"/>
          </p:cNvSpPr>
          <p:nvPr/>
        </p:nvSpPr>
        <p:spPr bwMode="auto">
          <a:xfrm>
            <a:off x="5562600" y="38862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400" u="sng" dirty="0" smtClean="0">
                <a:cs typeface="Arial"/>
              </a:rPr>
              <a:t>UDL</a:t>
            </a:r>
            <a:r>
              <a:rPr lang="en-US" sz="2400" dirty="0" smtClean="0">
                <a:cs typeface="Arial"/>
              </a:rPr>
              <a:t>:</a:t>
            </a:r>
            <a:endParaRPr lang="en-US" sz="2400" dirty="0">
              <a:cs typeface="Arial"/>
            </a:endParaRPr>
          </a:p>
        </p:txBody>
      </p:sp>
      <p:sp>
        <p:nvSpPr>
          <p:cNvPr id="279565" name="Text Box 13"/>
          <p:cNvSpPr txBox="1">
            <a:spLocks noChangeArrowheads="1"/>
          </p:cNvSpPr>
          <p:nvPr/>
        </p:nvSpPr>
        <p:spPr bwMode="auto">
          <a:xfrm>
            <a:off x="228600" y="228600"/>
            <a:ext cx="2286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400" dirty="0" smtClean="0">
                <a:cs typeface="Arial"/>
              </a:rPr>
              <a:t>CFF</a:t>
            </a:r>
            <a:endParaRPr lang="en-US" sz="2400" dirty="0">
              <a:cs typeface="Arial"/>
            </a:endParaRPr>
          </a:p>
        </p:txBody>
      </p:sp>
      <p:sp>
        <p:nvSpPr>
          <p:cNvPr id="279566" name="Text Box 14"/>
          <p:cNvSpPr txBox="1">
            <a:spLocks noChangeArrowheads="1"/>
          </p:cNvSpPr>
          <p:nvPr/>
        </p:nvSpPr>
        <p:spPr bwMode="auto">
          <a:xfrm>
            <a:off x="6629400" y="5867400"/>
            <a:ext cx="2286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400" dirty="0" smtClean="0">
                <a:cs typeface="Arial"/>
              </a:rPr>
              <a:t>Family and Childhood</a:t>
            </a:r>
            <a:endParaRPr lang="en-US" sz="2400" dirty="0">
              <a:cs typeface="Arial"/>
            </a:endParaRPr>
          </a:p>
        </p:txBody>
      </p:sp>
      <p:sp>
        <p:nvSpPr>
          <p:cNvPr id="279567" name="Text Box 15"/>
          <p:cNvSpPr txBox="1">
            <a:spLocks noChangeArrowheads="1"/>
          </p:cNvSpPr>
          <p:nvPr/>
        </p:nvSpPr>
        <p:spPr bwMode="auto">
          <a:xfrm>
            <a:off x="7162800" y="228600"/>
            <a:ext cx="16002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2400" dirty="0" smtClean="0">
                <a:cs typeface="Arial"/>
              </a:rPr>
              <a:t>Staff Developer</a:t>
            </a:r>
            <a:endParaRPr lang="en-US" sz="2400" dirty="0">
              <a:cs typeface="Arial"/>
            </a:endParaRPr>
          </a:p>
        </p:txBody>
      </p:sp>
      <p:sp>
        <p:nvSpPr>
          <p:cNvPr id="279569" name="Text Box 17"/>
          <p:cNvSpPr txBox="1">
            <a:spLocks noChangeArrowheads="1"/>
          </p:cNvSpPr>
          <p:nvPr/>
        </p:nvSpPr>
        <p:spPr bwMode="auto">
          <a:xfrm>
            <a:off x="5943600" y="2819400"/>
            <a:ext cx="1905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400" u="sng" dirty="0" smtClean="0">
                <a:cs typeface="Arial"/>
              </a:rPr>
              <a:t>ELL:</a:t>
            </a:r>
            <a:r>
              <a:rPr lang="en-US" sz="2400" dirty="0" smtClean="0">
                <a:cs typeface="Arial"/>
              </a:rPr>
              <a:t> Photo Story Project</a:t>
            </a:r>
            <a:endParaRPr lang="en-US" sz="2400" dirty="0">
              <a:cs typeface="Arial"/>
            </a:endParaRPr>
          </a:p>
        </p:txBody>
      </p:sp>
      <p:sp>
        <p:nvSpPr>
          <p:cNvPr id="279571" name="Text Box 19"/>
          <p:cNvSpPr txBox="1">
            <a:spLocks noChangeArrowheads="1"/>
          </p:cNvSpPr>
          <p:nvPr/>
        </p:nvSpPr>
        <p:spPr bwMode="auto">
          <a:xfrm>
            <a:off x="5410200" y="1143000"/>
            <a:ext cx="19812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u="sng" dirty="0" smtClean="0">
                <a:cs typeface="Arial"/>
              </a:rPr>
              <a:t>RA</a:t>
            </a:r>
            <a:r>
              <a:rPr lang="en-US" sz="2400" dirty="0" smtClean="0">
                <a:cs typeface="Arial"/>
              </a:rPr>
              <a:t>: Great concept, but I don’t teach reading</a:t>
            </a:r>
            <a:endParaRPr lang="en-US" sz="2400" dirty="0">
              <a:cs typeface="Arial"/>
            </a:endParaRPr>
          </a:p>
        </p:txBody>
      </p:sp>
      <p:sp>
        <p:nvSpPr>
          <p:cNvPr id="21" name="Text Box 19"/>
          <p:cNvSpPr txBox="1">
            <a:spLocks noChangeArrowheads="1"/>
          </p:cNvSpPr>
          <p:nvPr/>
        </p:nvSpPr>
        <p:spPr bwMode="auto">
          <a:xfrm>
            <a:off x="5181600" y="4572000"/>
            <a:ext cx="19812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u="sng" dirty="0" smtClean="0">
                <a:cs typeface="Arial"/>
              </a:rPr>
              <a:t>Special</a:t>
            </a:r>
            <a:r>
              <a:rPr lang="en-US" sz="2400" dirty="0" smtClean="0">
                <a:cs typeface="Arial"/>
              </a:rPr>
              <a:t> </a:t>
            </a:r>
            <a:r>
              <a:rPr lang="en-US" sz="2400" u="sng" dirty="0" smtClean="0">
                <a:cs typeface="Arial"/>
              </a:rPr>
              <a:t>Needs:</a:t>
            </a:r>
            <a:r>
              <a:rPr lang="en-US" sz="2400" dirty="0" smtClean="0">
                <a:cs typeface="Arial"/>
              </a:rPr>
              <a:t> RTII, LRE</a:t>
            </a:r>
            <a:endParaRPr lang="en-US" sz="2400" u="sng" dirty="0">
              <a:cs typeface="Arial"/>
            </a:endParaRPr>
          </a:p>
        </p:txBody>
      </p:sp>
      <p:sp>
        <p:nvSpPr>
          <p:cNvPr id="2" name="Heart 1"/>
          <p:cNvSpPr/>
          <p:nvPr/>
        </p:nvSpPr>
        <p:spPr>
          <a:xfrm>
            <a:off x="6858000" y="4038600"/>
            <a:ext cx="304800" cy="304800"/>
          </a:xfrm>
          <a:prstGeom prst="heart">
            <a:avLst/>
          </a:prstGeom>
          <a:solidFill>
            <a:srgbClr val="C0504D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1371600" y="228600"/>
            <a:ext cx="6629400" cy="6339541"/>
          </a:xfrm>
          <a:prstGeom prst="ellipse">
            <a:avLst/>
          </a:prstGeom>
          <a:noFill/>
          <a:ln w="57150" cmpd="sng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8542282" y="6471467"/>
            <a:ext cx="5366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B85E8CC6-33CC-4965-9DA2-D96C31F2260D}" type="slidenum">
              <a:rPr lang="en-US" sz="1600" smtClean="0"/>
              <a:pPr algn="r"/>
              <a:t>1</a:t>
            </a:fld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9799052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9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95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95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79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9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79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79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79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79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79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79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79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795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795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79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79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79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79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79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279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9554" grpId="0" autoUpdateAnimBg="0"/>
      <p:bldP spid="279555" grpId="0" animBg="1"/>
      <p:bldP spid="279557" grpId="0" autoUpdateAnimBg="0"/>
      <p:bldP spid="279558" grpId="0" autoUpdateAnimBg="0"/>
      <p:bldP spid="279559" grpId="0" animBg="1"/>
      <p:bldP spid="279560" grpId="0" autoUpdateAnimBg="0"/>
      <p:bldP spid="279561" grpId="0" autoUpdateAnimBg="0"/>
      <p:bldP spid="279562" grpId="0" autoUpdateAnimBg="0"/>
      <p:bldP spid="279563" grpId="0" autoUpdateAnimBg="0"/>
      <p:bldP spid="279564" grpId="0" autoUpdateAnimBg="0"/>
      <p:bldP spid="279565" grpId="0" autoUpdateAnimBg="0"/>
      <p:bldP spid="279566" grpId="0" autoUpdateAnimBg="0"/>
      <p:bldP spid="279567" grpId="0" autoUpdateAnimBg="0"/>
      <p:bldP spid="279569" grpId="0" autoUpdateAnimBg="0"/>
      <p:bldP spid="279571" grpId="0" autoUpdateAnimBg="0"/>
      <p:bldP spid="21" grpId="0" autoUpdateAnimBg="0"/>
      <p:bldP spid="2" grpId="0" animBg="1"/>
      <p:bldP spid="4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78</Words>
  <Application>Microsoft Office PowerPoint</Application>
  <PresentationFormat>On-screen Show (4:3)</PresentationFormat>
  <Paragraphs>19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Colonial Intermediate Unit 20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Heather Brown</dc:creator>
  <cp:lastModifiedBy>Heather Lister</cp:lastModifiedBy>
  <cp:revision>1</cp:revision>
  <dcterms:created xsi:type="dcterms:W3CDTF">2012-06-21T18:37:59Z</dcterms:created>
  <dcterms:modified xsi:type="dcterms:W3CDTF">2012-06-21T20:11:15Z</dcterms:modified>
</cp:coreProperties>
</file>